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5" r:id="rId1"/>
  </p:sldMasterIdLst>
  <p:notesMasterIdLst>
    <p:notesMasterId r:id="rId20"/>
  </p:notesMasterIdLst>
  <p:handoutMasterIdLst>
    <p:handoutMasterId r:id="rId21"/>
  </p:handoutMasterIdLst>
  <p:sldIdLst>
    <p:sldId id="613" r:id="rId2"/>
    <p:sldId id="616" r:id="rId3"/>
    <p:sldId id="620" r:id="rId4"/>
    <p:sldId id="618" r:id="rId5"/>
    <p:sldId id="614" r:id="rId6"/>
    <p:sldId id="643" r:id="rId7"/>
    <p:sldId id="631" r:id="rId8"/>
    <p:sldId id="630" r:id="rId9"/>
    <p:sldId id="632" r:id="rId10"/>
    <p:sldId id="633" r:id="rId11"/>
    <p:sldId id="634" r:id="rId12"/>
    <p:sldId id="635" r:id="rId13"/>
    <p:sldId id="636" r:id="rId14"/>
    <p:sldId id="637" r:id="rId15"/>
    <p:sldId id="638" r:id="rId16"/>
    <p:sldId id="639" r:id="rId17"/>
    <p:sldId id="629" r:id="rId18"/>
    <p:sldId id="619" r:id="rId19"/>
  </p:sldIdLst>
  <p:sldSz cx="12192000" cy="6858000"/>
  <p:notesSz cx="6794500" cy="9921875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Segoe UI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Segoe UI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Segoe UI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Segoe UI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000" kern="1200">
        <a:solidFill>
          <a:schemeClr val="tx1"/>
        </a:solidFill>
        <a:latin typeface="Segoe UI" charset="0"/>
        <a:ea typeface="+mn-ea"/>
        <a:cs typeface="+mn-cs"/>
      </a:defRPr>
    </a:lvl5pPr>
    <a:lvl6pPr marL="2286000" algn="l" defTabSz="914400" rtl="0" eaLnBrk="1" latinLnBrk="0" hangingPunct="1">
      <a:defRPr sz="1000" kern="1200">
        <a:solidFill>
          <a:schemeClr val="tx1"/>
        </a:solidFill>
        <a:latin typeface="Segoe UI" charset="0"/>
        <a:ea typeface="+mn-ea"/>
        <a:cs typeface="+mn-cs"/>
      </a:defRPr>
    </a:lvl6pPr>
    <a:lvl7pPr marL="2743200" algn="l" defTabSz="914400" rtl="0" eaLnBrk="1" latinLnBrk="0" hangingPunct="1">
      <a:defRPr sz="1000" kern="1200">
        <a:solidFill>
          <a:schemeClr val="tx1"/>
        </a:solidFill>
        <a:latin typeface="Segoe UI" charset="0"/>
        <a:ea typeface="+mn-ea"/>
        <a:cs typeface="+mn-cs"/>
      </a:defRPr>
    </a:lvl7pPr>
    <a:lvl8pPr marL="3200400" algn="l" defTabSz="914400" rtl="0" eaLnBrk="1" latinLnBrk="0" hangingPunct="1">
      <a:defRPr sz="1000" kern="1200">
        <a:solidFill>
          <a:schemeClr val="tx1"/>
        </a:solidFill>
        <a:latin typeface="Segoe UI" charset="0"/>
        <a:ea typeface="+mn-ea"/>
        <a:cs typeface="+mn-cs"/>
      </a:defRPr>
    </a:lvl8pPr>
    <a:lvl9pPr marL="3657600" algn="l" defTabSz="914400" rtl="0" eaLnBrk="1" latinLnBrk="0" hangingPunct="1">
      <a:defRPr sz="1000" kern="1200">
        <a:solidFill>
          <a:schemeClr val="tx1"/>
        </a:solidFill>
        <a:latin typeface="Segoe U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5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5AAB"/>
    <a:srgbClr val="00519C"/>
    <a:srgbClr val="B9CDE5"/>
    <a:srgbClr val="555454"/>
    <a:srgbClr val="004F9F"/>
    <a:srgbClr val="0070C0"/>
    <a:srgbClr val="0070AB"/>
    <a:srgbClr val="FF70C0"/>
    <a:srgbClr val="DFFF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579" autoAdjust="0"/>
    <p:restoredTop sz="78604" autoAdjust="0"/>
  </p:normalViewPr>
  <p:slideViewPr>
    <p:cSldViewPr snapToGrid="0">
      <p:cViewPr varScale="1">
        <p:scale>
          <a:sx n="58" d="100"/>
          <a:sy n="58" d="100"/>
        </p:scale>
        <p:origin x="232" y="8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29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020"/>
    </p:cViewPr>
  </p:sorterViewPr>
  <p:notesViewPr>
    <p:cSldViewPr snapToGrid="0">
      <p:cViewPr varScale="1">
        <p:scale>
          <a:sx n="80" d="100"/>
          <a:sy n="80" d="100"/>
        </p:scale>
        <p:origin x="4014" y="96"/>
      </p:cViewPr>
      <p:guideLst>
        <p:guide orient="horz" pos="3125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6971" y="179388"/>
            <a:ext cx="5400675" cy="246221"/>
          </a:xfrm>
          <a:prstGeom prst="rect">
            <a:avLst/>
          </a:prstGeom>
          <a:noFill/>
        </p:spPr>
        <p:txBody>
          <a:bodyPr lIns="0" rIns="0">
            <a:spAutoFit/>
          </a:bodyPr>
          <a:lstStyle/>
          <a:p>
            <a:pPr eaLnBrk="0" hangingPunct="0">
              <a:spcBef>
                <a:spcPct val="50000"/>
              </a:spcBef>
              <a:tabLst>
                <a:tab pos="8793163" algn="r"/>
              </a:tabLst>
              <a:defRPr/>
            </a:pPr>
            <a:r>
              <a:rPr lang="en-GB" sz="1000" cap="all" spc="300" baseline="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Edit course title here	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33463" y="9590088"/>
            <a:ext cx="5400675" cy="246221"/>
          </a:xfrm>
          <a:prstGeom prst="rect">
            <a:avLst/>
          </a:prstGeom>
          <a:noFill/>
        </p:spPr>
        <p:txBody>
          <a:bodyPr lIns="0" rIns="0">
            <a:spAutoFit/>
          </a:bodyPr>
          <a:lstStyle/>
          <a:p>
            <a:pPr algn="r" eaLnBrk="0" hangingPunct="0">
              <a:spcBef>
                <a:spcPct val="50000"/>
              </a:spcBef>
              <a:tabLst>
                <a:tab pos="8793163" algn="r"/>
              </a:tabLst>
              <a:defRPr/>
            </a:pPr>
            <a:fld id="{5A994FC6-4CA0-47B1-908E-E307E7797130}" type="slidenum">
              <a:rPr lang="en-GB" sz="1000" cap="all" spc="300" baseline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eaLnBrk="0" hangingPunct="0">
                <a:spcBef>
                  <a:spcPct val="50000"/>
                </a:spcBef>
                <a:tabLst>
                  <a:tab pos="8793163" algn="r"/>
                </a:tabLst>
                <a:defRPr/>
              </a:pPr>
              <a:t>‹#›</a:t>
            </a:fld>
            <a:endParaRPr lang="en-GB" sz="1000" cap="all" spc="300" baseline="0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1197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4.svg>
</file>

<file path=ppt/media/image5.png>
</file>

<file path=ppt/media/image6.sv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0998" y="581025"/>
            <a:ext cx="5716003" cy="3216039"/>
          </a:xfrm>
          <a:prstGeom prst="rect">
            <a:avLst/>
          </a:prstGeom>
          <a:noFill/>
          <a:ln w="3175">
            <a:solidFill>
              <a:srgbClr val="555454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13" name="TextBox 12"/>
          <p:cNvSpPr txBox="1"/>
          <p:nvPr/>
        </p:nvSpPr>
        <p:spPr>
          <a:xfrm>
            <a:off x="576264" y="179388"/>
            <a:ext cx="5400675" cy="246221"/>
          </a:xfrm>
          <a:prstGeom prst="rect">
            <a:avLst/>
          </a:prstGeom>
          <a:noFill/>
        </p:spPr>
        <p:txBody>
          <a:bodyPr lIns="0" rIns="0">
            <a:spAutoFit/>
          </a:bodyPr>
          <a:lstStyle/>
          <a:p>
            <a:pPr eaLnBrk="0" hangingPunct="0">
              <a:spcBef>
                <a:spcPct val="50000"/>
              </a:spcBef>
              <a:tabLst>
                <a:tab pos="8793163" algn="r"/>
              </a:tabLst>
              <a:defRPr/>
            </a:pPr>
            <a:r>
              <a:rPr lang="en-GB" sz="1000" cap="all" spc="300" baseline="0" dirty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Edit course title here</a:t>
            </a:r>
            <a:r>
              <a:rPr lang="en-GB" sz="1000" cap="all" spc="300" baseline="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92785" y="9590088"/>
            <a:ext cx="5400675" cy="246221"/>
          </a:xfrm>
          <a:prstGeom prst="rect">
            <a:avLst/>
          </a:prstGeom>
          <a:noFill/>
        </p:spPr>
        <p:txBody>
          <a:bodyPr lIns="0" rIns="0">
            <a:spAutoFit/>
          </a:bodyPr>
          <a:lstStyle/>
          <a:p>
            <a:pPr algn="r" eaLnBrk="0" hangingPunct="0">
              <a:spcBef>
                <a:spcPct val="50000"/>
              </a:spcBef>
              <a:tabLst>
                <a:tab pos="8793163" algn="r"/>
              </a:tabLst>
              <a:defRPr/>
            </a:pPr>
            <a:fld id="{5A994FC6-4CA0-47B1-908E-E307E7797130}" type="slidenum">
              <a:rPr lang="en-GB" sz="1000" cap="all" spc="300" baseline="0" smtClean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 eaLnBrk="0" hangingPunct="0">
                <a:spcBef>
                  <a:spcPct val="50000"/>
                </a:spcBef>
                <a:tabLst>
                  <a:tab pos="8793163" algn="r"/>
                </a:tabLst>
                <a:defRPr/>
              </a:pPr>
              <a:t>‹#›</a:t>
            </a:fld>
            <a:endParaRPr lang="en-GB" sz="1000" cap="all" spc="300" baseline="0" dirty="0">
              <a:solidFill>
                <a:schemeClr val="accent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70999" y="3952480"/>
            <a:ext cx="5716002" cy="54611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en-GB" noProof="0" dirty="0"/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5"/>
          </p:nvPr>
        </p:nvSpPr>
        <p:spPr>
          <a:xfrm>
            <a:off x="3440999" y="9570802"/>
            <a:ext cx="2944813" cy="26527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/>
          <a:lstStyle>
            <a:lvl1pPr algn="r" rtl="0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793163" algn="r"/>
              </a:tabLst>
              <a:defRPr lang="en-GB" sz="1000" kern="1200" cap="all" spc="300" baseline="0" smtClean="0">
                <a:solidFill>
                  <a:schemeClr val="accent4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r>
              <a:rPr lang="en-GB" dirty="0"/>
              <a:t>CONTINUED </a:t>
            </a:r>
            <a:fld id="{993982D2-741D-4BC6-8F8E-84F7C8891268}" type="slidenum">
              <a:rPr smtClean="0"/>
              <a:pPr>
                <a:defRPr/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44313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ts val="300"/>
      </a:spcBef>
      <a:spcAft>
        <a:spcPct val="0"/>
      </a:spcAft>
      <a:tabLst>
        <a:tab pos="273050" algn="l"/>
        <a:tab pos="544513" algn="l"/>
        <a:tab pos="796925" algn="l"/>
        <a:tab pos="1069975" algn="l"/>
        <a:tab pos="1343025" algn="l"/>
        <a:tab pos="1614488" algn="l"/>
        <a:tab pos="1887538" algn="l"/>
        <a:tab pos="2159000" algn="l"/>
        <a:tab pos="2413000" algn="l"/>
        <a:tab pos="2684463" algn="l"/>
      </a:tabLst>
      <a:defRPr sz="1000" kern="1200" spc="-20" baseline="0">
        <a:solidFill>
          <a:srgbClr val="555454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1pPr>
    <a:lvl2pPr marL="447675" indent="9525" algn="l" rtl="0" eaLnBrk="0" fontAlgn="base" hangingPunct="0">
      <a:spcBef>
        <a:spcPts val="300"/>
      </a:spcBef>
      <a:spcAft>
        <a:spcPct val="0"/>
      </a:spcAft>
      <a:tabLst>
        <a:tab pos="273050" algn="l"/>
        <a:tab pos="544513" algn="l"/>
        <a:tab pos="796925" algn="l"/>
        <a:tab pos="1069975" algn="l"/>
        <a:tab pos="1343025" algn="l"/>
        <a:tab pos="1614488" algn="l"/>
        <a:tab pos="1887538" algn="l"/>
        <a:tab pos="2159000" algn="l"/>
        <a:tab pos="2413000" algn="l"/>
        <a:tab pos="2684463" algn="l"/>
      </a:tabLst>
      <a:defRPr sz="1000" kern="1200" spc="-20" baseline="0">
        <a:solidFill>
          <a:srgbClr val="555454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2pPr>
    <a:lvl3pPr marL="914400" algn="l" rtl="0" eaLnBrk="0" fontAlgn="base" hangingPunct="0">
      <a:spcBef>
        <a:spcPts val="300"/>
      </a:spcBef>
      <a:spcAft>
        <a:spcPct val="0"/>
      </a:spcAft>
      <a:tabLst>
        <a:tab pos="273050" algn="l"/>
        <a:tab pos="544513" algn="l"/>
        <a:tab pos="796925" algn="l"/>
        <a:tab pos="1069975" algn="l"/>
        <a:tab pos="1343025" algn="l"/>
        <a:tab pos="1614488" algn="l"/>
        <a:tab pos="1887538" algn="l"/>
        <a:tab pos="2159000" algn="l"/>
        <a:tab pos="2413000" algn="l"/>
        <a:tab pos="2684463" algn="l"/>
      </a:tabLst>
      <a:defRPr sz="1000" kern="1200" spc="-20" baseline="0">
        <a:solidFill>
          <a:srgbClr val="555454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3pPr>
    <a:lvl4pPr marL="1343025" indent="28575" algn="l" rtl="0" eaLnBrk="0" fontAlgn="base" hangingPunct="0">
      <a:spcBef>
        <a:spcPts val="300"/>
      </a:spcBef>
      <a:spcAft>
        <a:spcPct val="0"/>
      </a:spcAft>
      <a:tabLst>
        <a:tab pos="273050" algn="l"/>
        <a:tab pos="544513" algn="l"/>
        <a:tab pos="796925" algn="l"/>
        <a:tab pos="1069975" algn="l"/>
        <a:tab pos="1343025" algn="l"/>
        <a:tab pos="1614488" algn="l"/>
        <a:tab pos="1887538" algn="l"/>
        <a:tab pos="2159000" algn="l"/>
        <a:tab pos="2413000" algn="l"/>
        <a:tab pos="2684463" algn="l"/>
      </a:tabLst>
      <a:defRPr sz="1000" kern="1200" spc="-20" baseline="0">
        <a:solidFill>
          <a:srgbClr val="555454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4pPr>
    <a:lvl5pPr marL="1828800" algn="l" rtl="0" eaLnBrk="0" fontAlgn="base" hangingPunct="0">
      <a:spcBef>
        <a:spcPts val="300"/>
      </a:spcBef>
      <a:spcAft>
        <a:spcPct val="0"/>
      </a:spcAft>
      <a:tabLst>
        <a:tab pos="273050" algn="l"/>
        <a:tab pos="544513" algn="l"/>
        <a:tab pos="796925" algn="l"/>
        <a:tab pos="1069975" algn="l"/>
        <a:tab pos="1343025" algn="l"/>
        <a:tab pos="1614488" algn="l"/>
        <a:tab pos="1887538" algn="l"/>
        <a:tab pos="2159000" algn="l"/>
        <a:tab pos="2413000" algn="l"/>
        <a:tab pos="2684463" algn="l"/>
      </a:tabLst>
      <a:defRPr sz="1000" kern="1200" spc="-20" baseline="0">
        <a:solidFill>
          <a:srgbClr val="555454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videoplayer/embed/RWlzQ6?pid=RWlzQ6-ax-0-oneplayer&amp;postJsllMsg=true&amp;autoplay=false&amp;mute=false&amp;loop=false&amp;market=en-us&amp;playFullScreen=true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71450" y="428625"/>
            <a:ext cx="7200900" cy="40513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043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71500" y="581025"/>
            <a:ext cx="5715000" cy="3216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CONTINUED </a:t>
            </a:r>
            <a:fld id="{993982D2-741D-4BC6-8F8E-84F7C8891268}" type="slidenum">
              <a:rPr smtClean="0"/>
              <a:pPr>
                <a:defRPr/>
              </a:pPr>
              <a:t>5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2575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71500" y="581025"/>
            <a:ext cx="5715000" cy="3216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Tx/>
              <a:buNone/>
              <a:tabLst>
                <a:tab pos="273050" algn="l"/>
                <a:tab pos="544513" algn="l"/>
                <a:tab pos="796925" algn="l"/>
                <a:tab pos="1069975" algn="l"/>
                <a:tab pos="1343025" algn="l"/>
                <a:tab pos="1614488" algn="l"/>
                <a:tab pos="1887538" algn="l"/>
                <a:tab pos="2159000" algn="l"/>
                <a:tab pos="2413000" algn="l"/>
                <a:tab pos="2684463" algn="l"/>
              </a:tabLst>
              <a:defRPr/>
            </a:pPr>
            <a:r>
              <a:rPr lang="en-GB" dirty="0">
                <a:solidFill>
                  <a:srgbClr val="2E2D2C"/>
                </a:solidFill>
                <a:sym typeface="Quattrocento Sans"/>
                <a:hlinkClick r:id="rId3"/>
              </a:rPr>
              <a:t>https://www.microsoft.com/en-us/videoplayer/embed/RWlzQ6?pid=RWlzQ6-ax-0-oneplayer&amp;postJsllMsg=true&amp;autoplay=false&amp;mute=false&amp;loop=false&amp;market=en-us&amp;playFullScreen</a:t>
            </a:r>
            <a:r>
              <a:rPr lang="en-GB" spc="-20" dirty="0">
                <a:solidFill>
                  <a:srgbClr val="2E2D2C"/>
                </a:solidFill>
                <a:latin typeface="Segoe UI" panose="020B0502040204020203" pitchFamily="34" charset="0"/>
                <a:sym typeface="Quattrocento Sans"/>
                <a:hlinkClick r:id="rId3"/>
              </a:rPr>
              <a:t>=true</a:t>
            </a:r>
            <a:endParaRPr lang="en-GB" spc="-20" dirty="0">
              <a:solidFill>
                <a:srgbClr val="2E2D2C"/>
              </a:solidFill>
              <a:latin typeface="Segoe UI" panose="020B0502040204020203" pitchFamily="34" charset="0"/>
              <a:sym typeface="Quattrocento San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CONTINUED </a:t>
            </a:r>
            <a:fld id="{993982D2-741D-4BC6-8F8E-84F7C8891268}" type="slidenum">
              <a:rPr smtClean="0"/>
              <a:pPr>
                <a:defRPr/>
              </a:pPr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8286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A Template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063566"/>
            <a:ext cx="10364400" cy="2556000"/>
          </a:xfrm>
          <a:prstGeom prst="rect">
            <a:avLst/>
          </a:prstGeom>
        </p:spPr>
        <p:txBody>
          <a:bodyPr wrap="square" anchor="b" anchorCtr="0">
            <a:normAutofit/>
          </a:bodyPr>
          <a:lstStyle>
            <a:lvl1pPr marL="0" indent="0" algn="ctr">
              <a:defRPr sz="60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/>
              <a:t>Insert module title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886200"/>
            <a:ext cx="10364400" cy="439200"/>
          </a:xfrm>
        </p:spPr>
        <p:txBody>
          <a:bodyPr wrap="square">
            <a:noAutofit/>
          </a:bodyPr>
          <a:lstStyle>
            <a:lvl1pPr marL="0" indent="0" algn="ctr">
              <a:spcBef>
                <a:spcPts val="0"/>
              </a:spcBef>
              <a:buNone/>
              <a:defRPr sz="2000" b="0" i="0" cap="all" spc="300" baseline="0">
                <a:solidFill>
                  <a:srgbClr val="005AAB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MODULE 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843C51-1A86-43AC-90FF-753193699D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7557" y="4892480"/>
            <a:ext cx="2736886" cy="152813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A Template_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9D69AC-E55E-4C63-886D-2C6E114D50FA}"/>
              </a:ext>
            </a:extLst>
          </p:cNvPr>
          <p:cNvSpPr/>
          <p:nvPr userDrawn="1"/>
        </p:nvSpPr>
        <p:spPr>
          <a:xfrm>
            <a:off x="0" y="0"/>
            <a:ext cx="12192000" cy="154476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414000" y="1867988"/>
            <a:ext cx="11404800" cy="4223571"/>
          </a:xfrm>
        </p:spPr>
        <p:txBody>
          <a:bodyPr>
            <a:noAutofit/>
          </a:bodyPr>
          <a:lstStyle>
            <a:lvl1pPr marL="185738" marR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b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22300" marR="0" indent="-1651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073150" marR="0" indent="-158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524000" marR="0" indent="-152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974850" marR="0" indent="-146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185738" marR="0" lvl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Click to edit Master text styles</a:t>
            </a:r>
          </a:p>
          <a:p>
            <a:pPr marL="185738" marR="0" lvl="1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Second level</a:t>
            </a:r>
          </a:p>
          <a:p>
            <a:pPr marL="185738" marR="0" lvl="2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Third level</a:t>
            </a:r>
          </a:p>
          <a:p>
            <a:pPr marL="185738" marR="0" lvl="3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Fourth level</a:t>
            </a:r>
          </a:p>
          <a:p>
            <a:pPr marL="185738" marR="0" lvl="4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Fifth level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565759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5" name="Title Placeholder 3"/>
          <p:cNvSpPr>
            <a:spLocks noGrp="1"/>
          </p:cNvSpPr>
          <p:nvPr>
            <p:ph type="title"/>
          </p:nvPr>
        </p:nvSpPr>
        <p:spPr>
          <a:xfrm>
            <a:off x="414000" y="124742"/>
            <a:ext cx="9126000" cy="1153618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normAutofit/>
          </a:bodyPr>
          <a:lstStyle>
            <a:lvl1pPr>
              <a:defRPr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9061491" y="640337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ABFB6-A9C6-4619-9721-3B608E8ED143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B26B1B-6084-4F48-855A-EC3AE077BE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7585" y="5994649"/>
            <a:ext cx="1596830" cy="8915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 Template_Pictur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CAFD521-EA8D-4218-A32B-F63CDAE55847}"/>
              </a:ext>
            </a:extLst>
          </p:cNvPr>
          <p:cNvSpPr/>
          <p:nvPr userDrawn="1"/>
        </p:nvSpPr>
        <p:spPr>
          <a:xfrm>
            <a:off x="0" y="0"/>
            <a:ext cx="12192000" cy="154476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414000" y="1867989"/>
            <a:ext cx="11404800" cy="4223570"/>
          </a:xfrm>
        </p:spPr>
        <p:txBody>
          <a:bodyPr>
            <a:noAutofit/>
          </a:bodyPr>
          <a:lstStyle>
            <a:lvl1pPr marL="185738" marR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b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22300" marR="0" indent="-1651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073150" marR="0" indent="-158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524000" marR="0" indent="-152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974850" marR="0" indent="-146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185738" marR="0" lvl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Click to edit Master text styles</a:t>
            </a:r>
          </a:p>
          <a:p>
            <a:pPr marL="185738" marR="0" lvl="1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Second level</a:t>
            </a:r>
          </a:p>
          <a:p>
            <a:pPr marL="185738" marR="0" lvl="2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Third level</a:t>
            </a:r>
          </a:p>
          <a:p>
            <a:pPr marL="185738" marR="0" lvl="3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Fourth level</a:t>
            </a:r>
          </a:p>
          <a:p>
            <a:pPr marL="185738" marR="0" lvl="4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Fifth level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565759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5" name="Title Placeholder 3"/>
          <p:cNvSpPr>
            <a:spLocks noGrp="1"/>
          </p:cNvSpPr>
          <p:nvPr>
            <p:ph type="title"/>
          </p:nvPr>
        </p:nvSpPr>
        <p:spPr>
          <a:xfrm>
            <a:off x="414000" y="0"/>
            <a:ext cx="9126000" cy="1278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9061491" y="640337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ABFB6-A9C6-4619-9721-3B608E8ED143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A58C53-8D2B-4C42-82D0-0CFE760D0C1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7585" y="5994649"/>
            <a:ext cx="1596830" cy="8915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A Template_2_Pictur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98E1925-2EB8-4DBD-8C31-18781C0ADE21}"/>
              </a:ext>
            </a:extLst>
          </p:cNvPr>
          <p:cNvSpPr/>
          <p:nvPr userDrawn="1"/>
        </p:nvSpPr>
        <p:spPr>
          <a:xfrm>
            <a:off x="0" y="0"/>
            <a:ext cx="12192000" cy="154476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414000" y="1669502"/>
            <a:ext cx="5580000" cy="4422058"/>
          </a:xfrm>
        </p:spPr>
        <p:txBody>
          <a:bodyPr>
            <a:noAutofit/>
          </a:bodyPr>
          <a:lstStyle>
            <a:lvl1pPr marL="185738" marR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22300" marR="0" indent="-1651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073150" marR="0" indent="-158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524000" marR="0" indent="-152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974850" marR="0" indent="-146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185738" marR="0" lvl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Click to edit Master text styles</a:t>
            </a:r>
          </a:p>
          <a:p>
            <a:pPr marL="185738" marR="0" lvl="1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Second level</a:t>
            </a:r>
          </a:p>
          <a:p>
            <a:pPr marL="185738" marR="0" lvl="2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Third level</a:t>
            </a:r>
          </a:p>
          <a:p>
            <a:pPr marL="185738" marR="0" lvl="3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Fourth level</a:t>
            </a:r>
          </a:p>
          <a:p>
            <a:pPr marL="185738" marR="0" lvl="4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Fifth level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565759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9061491" y="640337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ABFB6-A9C6-4619-9721-3B608E8ED143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7" name="Content Placeholder 12"/>
          <p:cNvSpPr>
            <a:spLocks noGrp="1"/>
          </p:cNvSpPr>
          <p:nvPr>
            <p:ph sz="quarter" idx="16"/>
          </p:nvPr>
        </p:nvSpPr>
        <p:spPr>
          <a:xfrm>
            <a:off x="6206400" y="1669502"/>
            <a:ext cx="5580000" cy="4422058"/>
          </a:xfrm>
        </p:spPr>
        <p:txBody>
          <a:bodyPr>
            <a:noAutofit/>
          </a:bodyPr>
          <a:lstStyle>
            <a:lvl1pPr marL="185738" marR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22300" marR="0" indent="-1651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073150" marR="0" indent="-158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524000" marR="0" indent="-152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974850" marR="0" indent="-146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185738" marR="0" lvl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Click to edit Master text styles</a:t>
            </a:r>
          </a:p>
          <a:p>
            <a:pPr marL="185738" marR="0" lvl="1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Second level</a:t>
            </a:r>
          </a:p>
          <a:p>
            <a:pPr marL="185738" marR="0" lvl="2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Third level</a:t>
            </a:r>
          </a:p>
          <a:p>
            <a:pPr marL="185738" marR="0" lvl="3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Fourth level</a:t>
            </a:r>
          </a:p>
          <a:p>
            <a:pPr marL="185738" marR="0" lvl="4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Fifth level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565759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078034" y="1545562"/>
            <a:ext cx="45719" cy="454501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0" dirty="0"/>
          </a:p>
        </p:txBody>
      </p:sp>
      <p:sp>
        <p:nvSpPr>
          <p:cNvPr id="8" name="Title Placeholder 3"/>
          <p:cNvSpPr>
            <a:spLocks noGrp="1"/>
          </p:cNvSpPr>
          <p:nvPr>
            <p:ph type="title"/>
          </p:nvPr>
        </p:nvSpPr>
        <p:spPr>
          <a:xfrm>
            <a:off x="414000" y="124742"/>
            <a:ext cx="9126000" cy="115361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CBC70A-E0D3-4F6F-B9DA-2C2194247B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7585" y="5994649"/>
            <a:ext cx="1596830" cy="8915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 Template_2_Pictur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796A16A-1E7C-48B8-A377-C11744595A10}"/>
              </a:ext>
            </a:extLst>
          </p:cNvPr>
          <p:cNvSpPr/>
          <p:nvPr userDrawn="1"/>
        </p:nvSpPr>
        <p:spPr>
          <a:xfrm>
            <a:off x="0" y="0"/>
            <a:ext cx="12192000" cy="154476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414000" y="1692182"/>
            <a:ext cx="5580000" cy="4412205"/>
          </a:xfrm>
        </p:spPr>
        <p:txBody>
          <a:bodyPr>
            <a:noAutofit/>
          </a:bodyPr>
          <a:lstStyle>
            <a:lvl1pPr marL="185738" marR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b="0" baseline="0">
                <a:solidFill>
                  <a:schemeClr val="tx1"/>
                </a:solidFill>
                <a:latin typeface="+mn-lt"/>
              </a:defRPr>
            </a:lvl1pPr>
            <a:lvl2pPr marL="622300" marR="0" indent="-1651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+mn-lt"/>
              </a:defRPr>
            </a:lvl2pPr>
            <a:lvl3pPr marL="1073150" marR="0" indent="-158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+mn-lt"/>
              </a:defRPr>
            </a:lvl3pPr>
            <a:lvl4pPr marL="1524000" marR="0" indent="-152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+mn-lt"/>
              </a:defRPr>
            </a:lvl4pPr>
            <a:lvl5pPr marL="1974850" marR="0" indent="-146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+mn-lt"/>
              </a:defRPr>
            </a:lvl5pPr>
          </a:lstStyle>
          <a:p>
            <a:pPr marL="185738" marR="0" lvl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Click to edit Master text styles</a:t>
            </a:r>
          </a:p>
          <a:p>
            <a:pPr marL="185738" marR="0" lvl="1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Second level</a:t>
            </a:r>
          </a:p>
          <a:p>
            <a:pPr marL="185738" marR="0" lvl="2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Third level</a:t>
            </a:r>
          </a:p>
          <a:p>
            <a:pPr marL="185738" marR="0" lvl="3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Fourth level</a:t>
            </a:r>
          </a:p>
          <a:p>
            <a:pPr marL="185738" marR="0" lvl="4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Fifth level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565759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7" name="Content Placeholder 12"/>
          <p:cNvSpPr>
            <a:spLocks noGrp="1"/>
          </p:cNvSpPr>
          <p:nvPr>
            <p:ph sz="quarter" idx="16"/>
          </p:nvPr>
        </p:nvSpPr>
        <p:spPr>
          <a:xfrm>
            <a:off x="6206400" y="1692182"/>
            <a:ext cx="5580000" cy="4412205"/>
          </a:xfrm>
        </p:spPr>
        <p:txBody>
          <a:bodyPr>
            <a:noAutofit/>
          </a:bodyPr>
          <a:lstStyle>
            <a:lvl1pPr marL="185738" marR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b="0" baseline="0">
                <a:solidFill>
                  <a:schemeClr val="tx1"/>
                </a:solidFill>
                <a:latin typeface="+mn-lt"/>
              </a:defRPr>
            </a:lvl1pPr>
            <a:lvl2pPr marL="622300" marR="0" indent="-1651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+mn-lt"/>
              </a:defRPr>
            </a:lvl2pPr>
            <a:lvl3pPr marL="1073150" marR="0" indent="-158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+mn-lt"/>
              </a:defRPr>
            </a:lvl3pPr>
            <a:lvl4pPr marL="1524000" marR="0" indent="-152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+mn-lt"/>
              </a:defRPr>
            </a:lvl4pPr>
            <a:lvl5pPr marL="1974850" marR="0" indent="-1460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solidFill>
                  <a:schemeClr val="tx1"/>
                </a:solidFill>
                <a:latin typeface="+mn-lt"/>
              </a:defRPr>
            </a:lvl5pPr>
          </a:lstStyle>
          <a:p>
            <a:pPr marL="185738" marR="0" lvl="0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Click to edit Master text styles</a:t>
            </a:r>
          </a:p>
          <a:p>
            <a:pPr marL="185738" marR="0" lvl="1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Second level</a:t>
            </a:r>
          </a:p>
          <a:p>
            <a:pPr marL="185738" marR="0" lvl="2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Third level</a:t>
            </a:r>
          </a:p>
          <a:p>
            <a:pPr marL="185738" marR="0" lvl="3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Fourth level</a:t>
            </a:r>
          </a:p>
          <a:p>
            <a:pPr marL="185738" marR="0" lvl="4" indent="-185738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65759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t>Fifth level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565759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8" name="Title Placeholder 3"/>
          <p:cNvSpPr>
            <a:spLocks noGrp="1"/>
          </p:cNvSpPr>
          <p:nvPr>
            <p:ph type="title"/>
          </p:nvPr>
        </p:nvSpPr>
        <p:spPr>
          <a:xfrm>
            <a:off x="414000" y="147423"/>
            <a:ext cx="9126000" cy="114376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9061491" y="640337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ABFB6-A9C6-4619-9721-3B608E8ED143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D04857-E508-492C-8F1A-DF14596E4D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7585" y="5994649"/>
            <a:ext cx="1596830" cy="89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A Template_2_Pictur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-1" y="0"/>
            <a:ext cx="5447921" cy="6858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baseline="0"/>
            </a:lvl1pPr>
          </a:lstStyle>
          <a:p>
            <a:r>
              <a:rPr lang="en-GB" dirty="0"/>
              <a:t>Use images from the photography folder from the Central Repository&gt;image library on CWS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5447921" y="0"/>
            <a:ext cx="6744079" cy="6858000"/>
          </a:xfrm>
          <a:prstGeom prst="rect">
            <a:avLst/>
          </a:prstGeom>
          <a:solidFill>
            <a:schemeClr val="accent1">
              <a:alpha val="9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0" dirty="0">
              <a:solidFill>
                <a:schemeClr val="tx2"/>
              </a:solidFill>
            </a:endParaRPr>
          </a:p>
        </p:txBody>
      </p:sp>
      <p:sp>
        <p:nvSpPr>
          <p:cNvPr id="7" name="Content Placeholder 12"/>
          <p:cNvSpPr>
            <a:spLocks noGrp="1"/>
          </p:cNvSpPr>
          <p:nvPr>
            <p:ph sz="quarter" idx="16"/>
          </p:nvPr>
        </p:nvSpPr>
        <p:spPr>
          <a:xfrm>
            <a:off x="5834270" y="2733260"/>
            <a:ext cx="5963478" cy="3743139"/>
          </a:xfrm>
        </p:spPr>
        <p:txBody>
          <a:bodyPr>
            <a:noAutofit/>
          </a:bodyPr>
          <a:lstStyle>
            <a:lvl1pPr marL="342900" indent="-34290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950" indent="-28575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sz="1800"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143000" indent="-22860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sz="1800"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600200" indent="-22860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sz="1800"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00" indent="-228600"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›"/>
              <a:defRPr sz="1800" b="0" baseline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Title Placeholder 3"/>
          <p:cNvSpPr>
            <a:spLocks noGrp="1"/>
          </p:cNvSpPr>
          <p:nvPr>
            <p:ph type="title" hasCustomPrompt="1"/>
          </p:nvPr>
        </p:nvSpPr>
        <p:spPr>
          <a:xfrm>
            <a:off x="5834270" y="1921382"/>
            <a:ext cx="5973417" cy="6264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Course times/ objectives/summary</a:t>
            </a:r>
          </a:p>
        </p:txBody>
      </p:sp>
    </p:spTree>
    <p:extLst>
      <p:ext uri="{BB962C8B-B14F-4D97-AF65-F5344CB8AC3E}">
        <p14:creationId xmlns:p14="http://schemas.microsoft.com/office/powerpoint/2010/main" val="3039192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A Template_Pictur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" y="2"/>
            <a:ext cx="786063" cy="68808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 hasCustomPrompt="1"/>
          </p:nvPr>
        </p:nvSpPr>
        <p:spPr>
          <a:xfrm>
            <a:off x="1141200" y="349200"/>
            <a:ext cx="8215200" cy="6123600"/>
          </a:xfrm>
        </p:spPr>
        <p:txBody>
          <a:bodyPr>
            <a:noAutofit/>
          </a:bodyPr>
          <a:lstStyle>
            <a:lvl1pPr marL="342900" indent="-34290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b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950" indent="-28575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Segoe UI" panose="020B0502040204020203" pitchFamily="34" charset="0"/>
                <a:cs typeface="Arial" panose="020B0604020202020204" pitchFamily="34" charset="0"/>
              </a:defRPr>
            </a:lvl2pPr>
            <a:lvl3pPr marL="1143000" indent="-22860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Segoe UI" panose="020B0502040204020203" pitchFamily="34" charset="0"/>
                <a:cs typeface="Arial" panose="020B0604020202020204" pitchFamily="34" charset="0"/>
              </a:defRPr>
            </a:lvl3pPr>
            <a:lvl4pPr marL="1600200" indent="-22860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Segoe UI" panose="020B0502040204020203" pitchFamily="34" charset="0"/>
                <a:cs typeface="Arial" panose="020B0604020202020204" pitchFamily="34" charset="0"/>
              </a:defRPr>
            </a:lvl4pPr>
            <a:lvl5pPr marL="2057400" indent="-22860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latin typeface="Segoe UI" panose="020B0502040204020203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noProof="0" dirty="0"/>
              <a:t>Click to add diagram, smart art, table, video etc.</a:t>
            </a:r>
          </a:p>
        </p:txBody>
      </p:sp>
      <p:sp>
        <p:nvSpPr>
          <p:cNvPr id="5" name="Title Placeholder 3"/>
          <p:cNvSpPr>
            <a:spLocks noGrp="1"/>
          </p:cNvSpPr>
          <p:nvPr>
            <p:ph type="title" hasCustomPrompt="1"/>
          </p:nvPr>
        </p:nvSpPr>
        <p:spPr>
          <a:xfrm rot="16200000">
            <a:off x="-3117600" y="3283200"/>
            <a:ext cx="7020000" cy="295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>
              <a:defRPr sz="1800" b="1" cap="all" spc="300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Diagram title goes here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9571383" y="1753200"/>
            <a:ext cx="2387817" cy="4719600"/>
          </a:xfrm>
        </p:spPr>
        <p:txBody>
          <a:bodyPr anchor="b" anchorCtr="0">
            <a:noAutofit/>
          </a:bodyPr>
          <a:lstStyle>
            <a:lvl1pPr marL="0" indent="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None/>
              <a:defRPr sz="1800" b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None/>
              <a:defRPr sz="1800" baseline="0">
                <a:latin typeface="Segoe UI" panose="020B0502040204020203" pitchFamily="34" charset="0"/>
              </a:defRPr>
            </a:lvl2pPr>
            <a:lvl3pPr marL="0" indent="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None/>
              <a:defRPr sz="1800" baseline="0">
                <a:latin typeface="Segoe UI" panose="020B0502040204020203" pitchFamily="34" charset="0"/>
              </a:defRPr>
            </a:lvl3pPr>
            <a:lvl4pPr marL="0" indent="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None/>
              <a:defRPr sz="1800" baseline="0">
                <a:latin typeface="Segoe UI" panose="020B0502040204020203" pitchFamily="34" charset="0"/>
              </a:defRPr>
            </a:lvl4pPr>
            <a:lvl5pPr marL="0" indent="0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None/>
              <a:defRPr sz="1800" baseline="0">
                <a:latin typeface="Segoe UI" panose="020B0502040204020203" pitchFamily="34" charset="0"/>
              </a:defRPr>
            </a:lvl5pPr>
          </a:lstStyle>
          <a:p>
            <a:pPr lvl="0"/>
            <a:r>
              <a:rPr lang="en-GB" noProof="0" dirty="0"/>
              <a:t>Information for the main diagram, smart art, table or video to be added here if needed. 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9061491" y="649290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ABFB6-A9C6-4619-9721-3B608E8ED143}" type="slidenum">
              <a:rPr kumimoji="0" lang="en-GB" sz="1000" b="0" i="0" u="none" strike="noStrike" kern="1200" cap="none" spc="0" normalizeH="0" baseline="0" noProof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+mn-lt"/>
              <a:ea typeface="+mn-ea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74DA80-C262-4FA0-BB4E-80A403D9C1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7585" y="5994649"/>
            <a:ext cx="1596830" cy="89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150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ctice_activ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D5EAA3-9874-4102-B22A-BBB607B88B48}"/>
              </a:ext>
            </a:extLst>
          </p:cNvPr>
          <p:cNvSpPr/>
          <p:nvPr userDrawn="1"/>
        </p:nvSpPr>
        <p:spPr>
          <a:xfrm>
            <a:off x="0" y="0"/>
            <a:ext cx="12192000" cy="154476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ECA47E-00EE-4B68-8A31-10F5659E5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B00AAE2E-A1A9-495E-B275-5C5B4CBC6B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/>
          <a:lstStyle/>
          <a:p>
            <a:fld id="{F04D3F15-92C0-49FC-8491-DAF66FED00E0}" type="datetimeFigureOut">
              <a:rPr lang="en-GB" smtClean="0"/>
              <a:pPr/>
              <a:t>16/04/2019</a:t>
            </a:fld>
            <a:endParaRPr lang="en-GB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103B1C35-ED49-46CF-812A-6E292F8CE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EB357DF8-E9A9-4910-9E6F-3DD45609F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6308" y="6307672"/>
            <a:ext cx="646611" cy="274320"/>
          </a:xfrm>
          <a:prstGeom prst="rect">
            <a:avLst/>
          </a:prstGeom>
        </p:spPr>
        <p:txBody>
          <a:bodyPr/>
          <a:lstStyle/>
          <a:p>
            <a:fld id="{FD0BDA38-AAFC-4277-BD9B-E3CDD8FD9566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79CF59-9082-40F5-BAF0-9A27C8CC06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7585" y="5994649"/>
            <a:ext cx="1596830" cy="891587"/>
          </a:xfrm>
          <a:prstGeom prst="rect">
            <a:avLst/>
          </a:prstGeom>
        </p:spPr>
      </p:pic>
      <p:pic>
        <p:nvPicPr>
          <p:cNvPr id="8" name="Picture 5" descr="Single gear">
            <a:extLst>
              <a:ext uri="{FF2B5EF4-FFF2-40B4-BE49-F238E27FC236}">
                <a16:creationId xmlns:a16="http://schemas.microsoft.com/office/drawing/2014/main" id="{4E15BC41-4B19-4994-A823-0D1640BD5B1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1419" y="2117821"/>
            <a:ext cx="724526" cy="782652"/>
          </a:xfrm>
          <a:prstGeom prst="rect">
            <a:avLst/>
          </a:prstGeom>
        </p:spPr>
      </p:pic>
      <p:pic>
        <p:nvPicPr>
          <p:cNvPr id="9" name="Picture 6" descr="Users">
            <a:extLst>
              <a:ext uri="{FF2B5EF4-FFF2-40B4-BE49-F238E27FC236}">
                <a16:creationId xmlns:a16="http://schemas.microsoft.com/office/drawing/2014/main" id="{3CD9ECEF-9E1D-4C43-9703-0B1A5779B71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1419" y="4573493"/>
            <a:ext cx="724526" cy="724526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7A4A56-2CC2-4CEB-840A-1A5AEF54F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2669" y="1867988"/>
            <a:ext cx="10206131" cy="4249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32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B39F3FD-D08C-4198-8469-6D87A1084FB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4400" y="1063566"/>
            <a:ext cx="10364400" cy="2556000"/>
          </a:xfrm>
          <a:prstGeom prst="rect">
            <a:avLst/>
          </a:prstGeom>
        </p:spPr>
        <p:txBody>
          <a:bodyPr wrap="square" anchor="b" anchorCtr="0">
            <a:normAutofit/>
          </a:bodyPr>
          <a:lstStyle>
            <a:lvl1pPr marL="0" indent="0" algn="ctr">
              <a:defRPr sz="60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/>
              <a:t>Thank you for listening.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F010EDF-E2D4-4F3C-B939-A68A20FD3F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3886200"/>
            <a:ext cx="10364400" cy="439200"/>
          </a:xfrm>
        </p:spPr>
        <p:txBody>
          <a:bodyPr wrap="square">
            <a:noAutofit/>
          </a:bodyPr>
          <a:lstStyle>
            <a:lvl1pPr marL="0" indent="0" algn="ctr">
              <a:spcBef>
                <a:spcPts val="0"/>
              </a:spcBef>
              <a:buNone/>
              <a:defRPr sz="2000" b="0" i="0" cap="all" spc="300" baseline="0">
                <a:solidFill>
                  <a:srgbClr val="005AAB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Any questions?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29E3FC-62F5-4E48-ACC4-30CB99D44D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7557" y="4892480"/>
            <a:ext cx="2736886" cy="152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58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4000" y="1570416"/>
            <a:ext cx="11404800" cy="454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414000" y="0"/>
            <a:ext cx="9126000" cy="129118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14" r:id="rId2"/>
    <p:sldLayoutId id="2147483715" r:id="rId3"/>
    <p:sldLayoutId id="2147483698" r:id="rId4"/>
    <p:sldLayoutId id="2147483718" r:id="rId5"/>
    <p:sldLayoutId id="2147483716" r:id="rId6"/>
    <p:sldLayoutId id="2147483717" r:id="rId7"/>
    <p:sldLayoutId id="2147483720" r:id="rId8"/>
    <p:sldLayoutId id="2147483721" r:id="rId9"/>
  </p:sldLayoutIdLst>
  <p:hf hdr="0" ftr="0" dt="0"/>
  <p:txStyles>
    <p:titleStyle>
      <a:lvl1pPr marL="0" marR="0" indent="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kumimoji="0" lang="en-GB" sz="4800" b="1" i="0" u="none" strike="noStrike" kern="1200" cap="none" spc="0" normalizeH="0" baseline="0" noProof="0" dirty="0">
          <a:ln>
            <a:noFill/>
          </a:ln>
          <a:solidFill>
            <a:schemeClr val="accent1"/>
          </a:solidFill>
          <a:effectLst/>
          <a:uLnTx/>
          <a:uFillTx/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185738" indent="-185738" algn="l" defTabSz="914400" rtl="0" eaLnBrk="1" latinLnBrk="0" hangingPunct="1">
        <a:spcBef>
          <a:spcPts val="1000"/>
        </a:spcBef>
        <a:spcAft>
          <a:spcPts val="1000"/>
        </a:spcAft>
        <a:buClr>
          <a:schemeClr val="accent5"/>
        </a:buClr>
        <a:buFont typeface="Arial" panose="020B0604020202020204" pitchFamily="34" charset="0"/>
        <a:buChar char="›"/>
        <a:defRPr sz="1800" b="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22300" indent="-165100" algn="l" defTabSz="914400" rtl="0" eaLnBrk="1" latinLnBrk="0" hangingPunct="1">
        <a:spcBef>
          <a:spcPts val="1000"/>
        </a:spcBef>
        <a:spcAft>
          <a:spcPts val="1000"/>
        </a:spcAft>
        <a:buClr>
          <a:schemeClr val="accent5"/>
        </a:buClr>
        <a:buFont typeface="Arial" panose="020B0604020202020204" pitchFamily="34" charset="0"/>
        <a:buChar char="›"/>
        <a:defRPr sz="180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073150" indent="-158750" algn="l" defTabSz="914400" rtl="0" eaLnBrk="1" latinLnBrk="0" hangingPunct="1">
        <a:spcBef>
          <a:spcPts val="1000"/>
        </a:spcBef>
        <a:spcAft>
          <a:spcPts val="1000"/>
        </a:spcAft>
        <a:buClr>
          <a:schemeClr val="accent5"/>
        </a:buClr>
        <a:buFont typeface="Arial" panose="020B0604020202020204" pitchFamily="34" charset="0"/>
        <a:buChar char="›"/>
        <a:defRPr sz="160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524000" indent="-152400" algn="l" defTabSz="914400" rtl="0" eaLnBrk="1" latinLnBrk="0" hangingPunct="1">
        <a:spcBef>
          <a:spcPts val="1000"/>
        </a:spcBef>
        <a:spcAft>
          <a:spcPts val="1000"/>
        </a:spcAft>
        <a:buClr>
          <a:schemeClr val="accent5"/>
        </a:buClr>
        <a:buFont typeface="Arial" panose="020B0604020202020204" pitchFamily="34" charset="0"/>
        <a:buChar char="›"/>
        <a:defRPr sz="160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974850" indent="-146050" algn="l" defTabSz="914400" rtl="0" eaLnBrk="1" latinLnBrk="0" hangingPunct="1">
        <a:spcBef>
          <a:spcPts val="1000"/>
        </a:spcBef>
        <a:spcAft>
          <a:spcPts val="1000"/>
        </a:spcAft>
        <a:buClr>
          <a:schemeClr val="accent5"/>
        </a:buClr>
        <a:buFont typeface="Arial" panose="020B0604020202020204" pitchFamily="34" charset="0"/>
        <a:buChar char="›"/>
        <a:defRPr sz="140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tiff"/><Relationship Id="rId4" Type="http://schemas.openxmlformats.org/officeDocument/2006/relationships/image" Target="../media/image3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cs typeface="Arial" charset="0"/>
              </a:rPr>
              <a:t>Microsoft Azure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303E11-6CE9-4331-BF52-CB1310D79A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3886200"/>
            <a:ext cx="10364400" cy="439200"/>
          </a:xfrm>
        </p:spPr>
        <p:txBody>
          <a:bodyPr wrap="square">
            <a:noAutofit/>
          </a:bodyPr>
          <a:lstStyle>
            <a:lvl1pPr marL="0" indent="0" algn="ctr">
              <a:spcBef>
                <a:spcPts val="0"/>
              </a:spcBef>
              <a:buNone/>
              <a:defRPr sz="2000" b="0" i="0" cap="all" spc="300" baseline="0">
                <a:solidFill>
                  <a:srgbClr val="005AAB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Introduction TO CORE SERVICES</a:t>
            </a:r>
          </a:p>
        </p:txBody>
      </p:sp>
    </p:spTree>
    <p:extLst>
      <p:ext uri="{BB962C8B-B14F-4D97-AF65-F5344CB8AC3E}">
        <p14:creationId xmlns:p14="http://schemas.microsoft.com/office/powerpoint/2010/main" val="1652306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653519-1EB3-1046-B880-B035F07EFA5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248452">
            <a:off x="10343771" y="2429931"/>
            <a:ext cx="1227882" cy="12278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9094E6-23F9-8743-8F26-595223BCA83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78946" y="3714290"/>
            <a:ext cx="1422400" cy="1422400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E8F699-8DAB-044F-B868-C505F85A74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Azure provides four main types of storage services, which are: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Azure Blob Storage </a:t>
            </a:r>
            <a:r>
              <a:rPr lang="en-US" dirty="0"/>
              <a:t>– for very large objects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Azure File Storage </a:t>
            </a:r>
            <a:r>
              <a:rPr lang="en-US" dirty="0"/>
              <a:t>– file shares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Azure Queue Storage </a:t>
            </a:r>
            <a:r>
              <a:rPr lang="en-US" dirty="0"/>
              <a:t>– data store for queueing and delivering messaging between applications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Azure Table Storage </a:t>
            </a:r>
            <a:r>
              <a:rPr lang="en-US" dirty="0"/>
              <a:t>– NoSQL store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All can expand and shrink as necessary</a:t>
            </a:r>
          </a:p>
          <a:p>
            <a:r>
              <a:rPr lang="en-US" b="1" dirty="0"/>
              <a:t>Also disk storage – for example, disks attached to VMs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3405DB-1EBF-7040-A868-9E12D9FA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Storage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5A840B-294A-BF4D-8B8D-5288D567A94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4776" y="4465959"/>
            <a:ext cx="1625600" cy="1625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95FA97-C645-BA40-9729-B5BDD5B6E9F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109356" y="5081505"/>
            <a:ext cx="1583980" cy="139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091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436D20-48EC-4740-8F96-E007B2E026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Linking compute resources and providing access to applications is the key function of Azure networking</a:t>
            </a:r>
          </a:p>
          <a:p>
            <a:pPr lvl="1"/>
            <a:r>
              <a:rPr lang="en-US" dirty="0"/>
              <a:t>Let you set up private network connections to your on-premises environments, and configure and control traffic into and out of Azure efficiently</a:t>
            </a:r>
          </a:p>
          <a:p>
            <a:r>
              <a:rPr lang="en-US" dirty="0"/>
              <a:t>Helps optimize application performance and scalability</a:t>
            </a:r>
          </a:p>
          <a:p>
            <a:endParaRPr lang="en-US" dirty="0"/>
          </a:p>
          <a:p>
            <a:r>
              <a:rPr lang="en-US" b="1" dirty="0"/>
              <a:t>Azure Virtual Network</a:t>
            </a:r>
          </a:p>
          <a:p>
            <a:r>
              <a:rPr lang="en-US" b="1" dirty="0"/>
              <a:t>Azure Load Balancer</a:t>
            </a:r>
          </a:p>
          <a:p>
            <a:r>
              <a:rPr lang="en-US" b="1" dirty="0"/>
              <a:t>Azure Firewall</a:t>
            </a:r>
          </a:p>
          <a:p>
            <a:r>
              <a:rPr lang="en-US" b="1" dirty="0"/>
              <a:t>Azure DDoS Protection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BE861F-FEF8-954F-8314-153922855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8A162D-DD55-1547-B3D8-605B4D7E248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658554">
            <a:off x="9373722" y="3049108"/>
            <a:ext cx="2247641" cy="18613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7EEA0E-E70A-304F-AB4C-31B86C95080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2301" y="3429000"/>
            <a:ext cx="1833984" cy="18339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E24625-CF84-4F4F-9874-0ADF222BC85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8404" y="3854047"/>
            <a:ext cx="3810000" cy="1993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F3DE21-D7C6-3B43-B86E-455FFC83FF4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88224" y="4930955"/>
            <a:ext cx="1833984" cy="183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717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C05D3D-8641-6E47-8393-2851A11C11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Azure provides multiple database services to store a wide variety of data types and volumes. And with global connectivity, this data is available to users instantly.</a:t>
            </a:r>
          </a:p>
          <a:p>
            <a:endParaRPr lang="en-US" dirty="0"/>
          </a:p>
          <a:p>
            <a:r>
              <a:rPr lang="en-US" sz="2000" b="1" dirty="0"/>
              <a:t>Azure SQL Database</a:t>
            </a:r>
          </a:p>
          <a:p>
            <a:r>
              <a:rPr lang="en-US" sz="2000" b="1" dirty="0"/>
              <a:t>Azure Cosmos DB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C4C24E-E126-F640-9306-24B2C5DF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7BF473-4B8F-7540-8F7C-8F8C153351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65592" y="3335659"/>
            <a:ext cx="1964612" cy="2755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9CAC24-7637-6049-AE9E-089854F2E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906" y="2539748"/>
            <a:ext cx="2880049" cy="288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03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8A3504-2F70-064F-B84E-6B63A443E8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Machine Learning – </a:t>
            </a:r>
            <a:r>
              <a:rPr lang="en-US" u="sng" dirty="0"/>
              <a:t>core AI service provided in the cloud</a:t>
            </a:r>
          </a:p>
          <a:p>
            <a:pPr lvl="1"/>
            <a:r>
              <a:rPr lang="en-US" dirty="0"/>
              <a:t>Helps you search and analyse existing data to forecast future behaviors, outcomes and trends</a:t>
            </a:r>
          </a:p>
          <a:p>
            <a:pPr lvl="1"/>
            <a:r>
              <a:rPr lang="en-US" dirty="0"/>
              <a:t>Make apps and devices smarter</a:t>
            </a:r>
          </a:p>
          <a:p>
            <a:r>
              <a:rPr lang="en-US" dirty="0"/>
              <a:t>Big Data – referring to large volumes of data, from weather systems, communications systems,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Azure Machine Learning Service</a:t>
            </a:r>
          </a:p>
          <a:p>
            <a:r>
              <a:rPr lang="en-US" b="1" dirty="0"/>
              <a:t>Azure SQL Data Warehouse </a:t>
            </a:r>
          </a:p>
          <a:p>
            <a:r>
              <a:rPr lang="en-US" b="1" dirty="0"/>
              <a:t>Azure HDInsight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C166A6-B01B-CD42-BB56-6C2D22052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Intelligence &amp; Big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36427F-F9A2-B24C-A776-3FCE40EE8E2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18663">
            <a:off x="9858419" y="3136540"/>
            <a:ext cx="1743788" cy="17437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4EE9CE-FD85-3147-81E4-68411EA12FE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0327" y="4454078"/>
            <a:ext cx="2023706" cy="20237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4F6F6F-6545-6846-8248-5964B4BEB25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5838" y="3979773"/>
            <a:ext cx="2540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725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D77DDE-8F8F-3A4F-89E6-C928C5CA28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Azure allows you to integrate sensors and devices, and manage them with IoT hubs</a:t>
            </a:r>
          </a:p>
          <a:p>
            <a:r>
              <a:rPr lang="en-US" dirty="0"/>
              <a:t>Can create full featured dashboards and apps, to monitor and control all of your assets</a:t>
            </a:r>
          </a:p>
          <a:p>
            <a:endParaRPr lang="en-US" dirty="0"/>
          </a:p>
          <a:p>
            <a:r>
              <a:rPr lang="en-US" sz="2000" b="1" dirty="0"/>
              <a:t>IoT Central</a:t>
            </a:r>
          </a:p>
          <a:p>
            <a:r>
              <a:rPr lang="en-US" sz="2000" b="1" dirty="0"/>
              <a:t>Azure IoT Hub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02AD39-171B-5C48-BD24-8EE893FBE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of Things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E1F928-3B7C-7E4B-BC92-C82289F1CA8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36413" y="3695700"/>
            <a:ext cx="3175000" cy="3162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5C439D-EFC3-3E47-8829-FE5628123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080" y="3205065"/>
            <a:ext cx="2475946" cy="247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768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5CE8E3-9F98-BB4F-920B-AEF0F0D264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Having a great web experience is critical in today's business world. Azure includes first-class support to build and host web apps and HTTP-based web services.</a:t>
            </a:r>
          </a:p>
          <a:p>
            <a:endParaRPr lang="en-GB" dirty="0"/>
          </a:p>
          <a:p>
            <a:r>
              <a:rPr lang="en-GB" b="1" dirty="0"/>
              <a:t>Azure App service</a:t>
            </a:r>
          </a:p>
          <a:p>
            <a:r>
              <a:rPr lang="en-GB" b="1" dirty="0"/>
              <a:t>Azure Search</a:t>
            </a:r>
          </a:p>
          <a:p>
            <a:r>
              <a:rPr lang="en-GB" b="1" dirty="0"/>
              <a:t>Azure Notification Hubs </a:t>
            </a:r>
          </a:p>
          <a:p>
            <a:r>
              <a:rPr lang="en-GB" b="1" dirty="0"/>
              <a:t>Azure API Management</a:t>
            </a:r>
            <a:endParaRPr lang="en-US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661924F-6866-1943-B203-2FCE343B7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		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E29394-53C6-F34A-9116-DACAA33FAD2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138050">
            <a:off x="9882155" y="2960396"/>
            <a:ext cx="1422400" cy="142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A6E18E-D57E-F140-A156-0FD62331617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9339" y="4293606"/>
            <a:ext cx="2079690" cy="20796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8D4C56-1A40-D143-8C05-DEBDD7143ED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9608" y="2767849"/>
            <a:ext cx="3810000" cy="1993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723D51-23A9-EC48-8D68-108EF10CAD5B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1799" y="4478063"/>
            <a:ext cx="1518934" cy="151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360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05264E-58D8-3043-960D-EA547766A1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Integrated into every aspect of Azure, including global security intelligence monitoring</a:t>
            </a:r>
          </a:p>
          <a:p>
            <a:r>
              <a:rPr lang="en-US" dirty="0"/>
              <a:t>Identity management = tight control over who has access to each service and the data in it</a:t>
            </a:r>
          </a:p>
          <a:p>
            <a:pPr lvl="1"/>
            <a:r>
              <a:rPr lang="en-US" u="sng" dirty="0"/>
              <a:t>RBAC – Role Based Access Control</a:t>
            </a:r>
          </a:p>
          <a:p>
            <a:endParaRPr lang="en-US" dirty="0"/>
          </a:p>
          <a:p>
            <a:r>
              <a:rPr lang="en-US" b="1" dirty="0"/>
              <a:t>Azure Security Center</a:t>
            </a:r>
          </a:p>
          <a:p>
            <a:r>
              <a:rPr lang="en-US" b="1" dirty="0"/>
              <a:t>Azure Active Directory</a:t>
            </a:r>
          </a:p>
          <a:p>
            <a:r>
              <a:rPr lang="en-US" b="1" dirty="0"/>
              <a:t>Azure Key Vault</a:t>
            </a:r>
          </a:p>
          <a:p>
            <a:r>
              <a:rPr lang="en-US" b="1" dirty="0"/>
              <a:t>Multi-Factor Authentication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08427E-78EB-CA46-869D-5E2EA7003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201E15-E28F-8A41-9C93-C2DE192B8CD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52545" y="4534689"/>
            <a:ext cx="2974910" cy="15568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447B6B-8C5F-5D43-95F6-860EFE19DB2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43865" y="2192870"/>
            <a:ext cx="3348135" cy="17521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091527-9310-F64D-9367-C11D7439ED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5371" y="3026977"/>
            <a:ext cx="2527948" cy="17585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6FC5A5-18E1-3B4B-AF23-B055D443E8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6634" y="3671060"/>
            <a:ext cx="2228980" cy="222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106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EE0707-9043-42D1-B7E2-7648D545593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We have discussed what Azure is, including the benefits Azure could offer to an individual or business using the services Azure provides</a:t>
            </a:r>
          </a:p>
          <a:p>
            <a:r>
              <a:rPr lang="en-GB" dirty="0"/>
              <a:t>We have also discussed and been introduced to some of the core Azure services, and what these provide to an end user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0F38E9-F214-4AFD-8AA1-F81789DA1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Summary</a:t>
            </a:r>
          </a:p>
        </p:txBody>
      </p:sp>
    </p:spTree>
    <p:extLst>
      <p:ext uri="{BB962C8B-B14F-4D97-AF65-F5344CB8AC3E}">
        <p14:creationId xmlns:p14="http://schemas.microsoft.com/office/powerpoint/2010/main" val="2231700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2B469-2FC3-48ED-AE83-12225DBC2F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 you for listening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68246B-A580-417F-B1FB-3B4A1F27EC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145884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D5D03-DE3E-4C1F-9E09-CC2AE944590E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GB" dirty="0"/>
              <a:t>What is Azure?</a:t>
            </a:r>
          </a:p>
          <a:p>
            <a:r>
              <a:rPr lang="en-GB" dirty="0"/>
              <a:t>Overview of Azure Services</a:t>
            </a:r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D0C50E6-F62B-4930-9998-6F7CD0FB3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7920" y="1921382"/>
            <a:ext cx="6359767" cy="626400"/>
          </a:xfrm>
        </p:spPr>
        <p:txBody>
          <a:bodyPr/>
          <a:lstStyle/>
          <a:p>
            <a:r>
              <a:rPr lang="en-GB" sz="4000" dirty="0"/>
              <a:t>Presentation contents: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DC64B43-3F65-44BB-B5D7-98AAB642C2A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959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EE0707-9043-42D1-B7E2-7648D545593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Be able to describe what Azure is and why it might be useful to individuals and companies who use it</a:t>
            </a:r>
          </a:p>
          <a:p>
            <a:endParaRPr lang="en-GB" dirty="0"/>
          </a:p>
          <a:p>
            <a:r>
              <a:rPr lang="en-GB" dirty="0"/>
              <a:t>Be able to name some core Azure services and describe what they do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0F38E9-F214-4AFD-8AA1-F81789DA1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objectives</a:t>
            </a:r>
          </a:p>
        </p:txBody>
      </p:sp>
    </p:spTree>
    <p:extLst>
      <p:ext uri="{BB962C8B-B14F-4D97-AF65-F5344CB8AC3E}">
        <p14:creationId xmlns:p14="http://schemas.microsoft.com/office/powerpoint/2010/main" val="357982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74483-D449-4C95-AD70-8A80DF59C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Activity: What do you think?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6D2752-4E78-4C63-87BE-57105C8DD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BDA38-AAFC-4277-BD9B-E3CDD8FD9566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582D7C-2288-4123-A7C8-B48A69C6D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Directions:</a:t>
            </a:r>
          </a:p>
          <a:p>
            <a:pPr lvl="1"/>
            <a:r>
              <a:rPr lang="en-GB" dirty="0"/>
              <a:t>In groups (without Internet) think of how you would describe Azure and 3 things you think it would be useful for</a:t>
            </a:r>
          </a:p>
          <a:p>
            <a:pPr lvl="1"/>
            <a:endParaRPr lang="en-GB" dirty="0"/>
          </a:p>
          <a:p>
            <a:endParaRPr lang="en-GB" dirty="0"/>
          </a:p>
          <a:p>
            <a:r>
              <a:rPr lang="en-GB" dirty="0"/>
              <a:t>Debrief:</a:t>
            </a:r>
          </a:p>
          <a:p>
            <a:pPr lvl="1"/>
            <a:r>
              <a:rPr lang="en-GB" dirty="0"/>
              <a:t>Provide your answers to the rest of the class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2503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891536-C6D6-481A-A2D5-3D620F7C8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Private and Public cloud platform from Microsoft</a:t>
            </a:r>
          </a:p>
          <a:p>
            <a:endParaRPr lang="en-GB" dirty="0"/>
          </a:p>
          <a:p>
            <a:r>
              <a:rPr lang="en-GB" dirty="0"/>
              <a:t>Adopts a pay-as-you-go pricing model</a:t>
            </a:r>
          </a:p>
          <a:p>
            <a:endParaRPr lang="en-GB" dirty="0"/>
          </a:p>
          <a:p>
            <a:r>
              <a:rPr lang="en-GB" dirty="0">
                <a:solidFill>
                  <a:srgbClr val="2E2D2C"/>
                </a:solidFill>
                <a:sym typeface="Quattrocento Sans"/>
              </a:rPr>
              <a:t>Microsoft definition = </a:t>
            </a:r>
            <a:r>
              <a:rPr lang="en-GB" dirty="0"/>
              <a:t>Microsoft's cloud computing platform, which provides compute power, storage, and services over the Internet using a pay-as-you-go pricing model.</a:t>
            </a:r>
          </a:p>
          <a:p>
            <a:endParaRPr lang="en-GB" dirty="0">
              <a:solidFill>
                <a:srgbClr val="2E2D2C"/>
              </a:solidFill>
              <a:sym typeface="Quattrocento Sans"/>
            </a:endParaRPr>
          </a:p>
          <a:p>
            <a:pPr marL="457200" lvl="1" indent="0">
              <a:buNone/>
            </a:pPr>
            <a:endParaRPr lang="en-GB" dirty="0">
              <a:solidFill>
                <a:srgbClr val="2E2D2C"/>
              </a:solidFill>
              <a:sym typeface="Quattrocento Sans"/>
            </a:endParaRP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8F2388-FFAC-44FF-9163-07C9B0055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Azure?</a:t>
            </a:r>
          </a:p>
        </p:txBody>
      </p:sp>
    </p:spTree>
    <p:extLst>
      <p:ext uri="{BB962C8B-B14F-4D97-AF65-F5344CB8AC3E}">
        <p14:creationId xmlns:p14="http://schemas.microsoft.com/office/powerpoint/2010/main" val="2546970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891536-C6D6-481A-A2D5-3D620F7C8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 dirty="0">
              <a:solidFill>
                <a:srgbClr val="2E2D2C"/>
              </a:solidFill>
              <a:sym typeface="Quattrocento Sans"/>
            </a:endParaRPr>
          </a:p>
          <a:p>
            <a:r>
              <a:rPr lang="en-GB" dirty="0">
                <a:solidFill>
                  <a:srgbClr val="2E2D2C"/>
                </a:solidFill>
                <a:sym typeface="Quattrocento Sans"/>
              </a:rPr>
              <a:t>Uses virtualisation on a massive scale in data centres around the world:</a:t>
            </a:r>
          </a:p>
          <a:p>
            <a:pPr lvl="1"/>
            <a:r>
              <a:rPr lang="en-GB" b="1" dirty="0">
                <a:solidFill>
                  <a:srgbClr val="2E2D2C"/>
                </a:solidFill>
                <a:sym typeface="Quattrocento Sans"/>
              </a:rPr>
              <a:t>Hypervisor </a:t>
            </a:r>
            <a:r>
              <a:rPr lang="en-GB" dirty="0">
                <a:solidFill>
                  <a:srgbClr val="2E2D2C"/>
                </a:solidFill>
                <a:sym typeface="Quattrocento Sans"/>
              </a:rPr>
              <a:t>–.Emulates all functions of a real computer and its CPU in a VM. Each server in Azure has a Hypervisor that can run multiple virtual machines</a:t>
            </a:r>
          </a:p>
          <a:p>
            <a:pPr lvl="1"/>
            <a:r>
              <a:rPr lang="en-GB" b="1" dirty="0">
                <a:solidFill>
                  <a:srgbClr val="2E2D2C"/>
                </a:solidFill>
                <a:sym typeface="Quattrocento Sans"/>
              </a:rPr>
              <a:t>Fabric controller </a:t>
            </a:r>
            <a:r>
              <a:rPr lang="en-GB" dirty="0">
                <a:solidFill>
                  <a:srgbClr val="2E2D2C"/>
                </a:solidFill>
                <a:sym typeface="Quattrocento Sans"/>
              </a:rPr>
              <a:t>– One server in each rack has a FC. This creates VM, allowing user to connect</a:t>
            </a:r>
          </a:p>
          <a:p>
            <a:pPr lvl="1"/>
            <a:r>
              <a:rPr lang="en-GB" b="1" dirty="0">
                <a:solidFill>
                  <a:srgbClr val="2E2D2C"/>
                </a:solidFill>
                <a:sym typeface="Quattrocento Sans"/>
              </a:rPr>
              <a:t>Orchestrator</a:t>
            </a:r>
            <a:r>
              <a:rPr lang="en-GB" dirty="0">
                <a:solidFill>
                  <a:srgbClr val="2E2D2C"/>
                </a:solidFill>
                <a:sym typeface="Quattrocento Sans"/>
              </a:rPr>
              <a:t> – responsible for everything that happens in Azure, including user requests. Packages request up, picks best server rack and then passes request to FC</a:t>
            </a:r>
          </a:p>
          <a:p>
            <a:endParaRPr lang="en-GB" dirty="0">
              <a:solidFill>
                <a:srgbClr val="2E2D2C"/>
              </a:solidFill>
              <a:sym typeface="Quattrocento Sans"/>
            </a:endParaRPr>
          </a:p>
          <a:p>
            <a:pPr marL="457200" lvl="1" indent="0">
              <a:buNone/>
            </a:pPr>
            <a:endParaRPr lang="en-GB" dirty="0">
              <a:solidFill>
                <a:srgbClr val="2E2D2C"/>
              </a:solidFill>
              <a:sym typeface="Quattrocento Sans"/>
            </a:endParaRPr>
          </a:p>
          <a:p>
            <a:pPr marL="457200" lvl="1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8F2388-FFAC-44FF-9163-07C9B0055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Azure?</a:t>
            </a:r>
          </a:p>
        </p:txBody>
      </p:sp>
    </p:spTree>
    <p:extLst>
      <p:ext uri="{BB962C8B-B14F-4D97-AF65-F5344CB8AC3E}">
        <p14:creationId xmlns:p14="http://schemas.microsoft.com/office/powerpoint/2010/main" val="927009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7B31F3-3A1F-B144-A70D-95984BFC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Azure Services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865721-9969-2D4C-AEA9-F0086D466ED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2978" y="1692548"/>
            <a:ext cx="7751221" cy="43653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4511DB-FB69-C140-8E62-330B60CF6A2B}"/>
              </a:ext>
            </a:extLst>
          </p:cNvPr>
          <p:cNvSpPr txBox="1"/>
          <p:nvPr/>
        </p:nvSpPr>
        <p:spPr>
          <a:xfrm>
            <a:off x="414000" y="1692548"/>
            <a:ext cx="3340100" cy="646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5738" marR="0" indent="-185738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="0" baseline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622300" marR="0" indent="-165100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073150" marR="0" indent="-158750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marL="1524000" marR="0" indent="-152400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1974850" marR="0" indent="-146050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8FD0"/>
              </a:buClr>
              <a:buSzTx/>
              <a:buFont typeface="Arial" panose="020B0604020202020204" pitchFamily="34" charset="0"/>
              <a:buChar char="›"/>
              <a:tabLst/>
              <a:defRPr sz="1800" baseline="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</a:defRPr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</a:defRPr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</a:defRPr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>
                <a:latin typeface="+mn-lt"/>
              </a:defRPr>
            </a:lvl9pPr>
          </a:lstStyle>
          <a:p>
            <a:endParaRPr lang="en-US" dirty="0"/>
          </a:p>
          <a:p>
            <a:r>
              <a:rPr lang="en-US" dirty="0"/>
              <a:t>Snapshot of services Azure offers</a:t>
            </a:r>
          </a:p>
          <a:p>
            <a:r>
              <a:rPr lang="en-US" dirty="0"/>
              <a:t>Provides over 100 services to enable the user to do everything from running existing applications on VMs to exploring new software such as AI bots and virtual reality. </a:t>
            </a:r>
          </a:p>
        </p:txBody>
      </p:sp>
    </p:spTree>
    <p:extLst>
      <p:ext uri="{BB962C8B-B14F-4D97-AF65-F5344CB8AC3E}">
        <p14:creationId xmlns:p14="http://schemas.microsoft.com/office/powerpoint/2010/main" val="157515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8B37B4-9238-594D-8E69-7B67DD1EC6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4000" y="1867988"/>
            <a:ext cx="11404800" cy="4865270"/>
          </a:xfrm>
        </p:spPr>
        <p:txBody>
          <a:bodyPr numCol="2"/>
          <a:lstStyle/>
          <a:p>
            <a:r>
              <a:rPr lang="en-GB" dirty="0"/>
              <a:t>Services can be broken down into 8 main categories: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b="1" dirty="0"/>
              <a:t>Compute services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b="1" dirty="0"/>
              <a:t>Cloud storage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b="1" dirty="0"/>
              <a:t>Networking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b="1" dirty="0"/>
              <a:t>Databases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b="1" dirty="0"/>
              <a:t>Artificial Intelligence &amp; Big Data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b="1" dirty="0"/>
              <a:t>Internet of Things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b="1" dirty="0"/>
              <a:t>Web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b="1" dirty="0"/>
              <a:t>Security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E8973F-78E9-9C40-AA64-E7A43176F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Azure Services	</a:t>
            </a:r>
          </a:p>
        </p:txBody>
      </p:sp>
    </p:spTree>
    <p:extLst>
      <p:ext uri="{BB962C8B-B14F-4D97-AF65-F5344CB8AC3E}">
        <p14:creationId xmlns:p14="http://schemas.microsoft.com/office/powerpoint/2010/main" val="3986816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4B27F7-C524-914C-AC7C-8CCBD23772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Often one of the primary reasons why companies move to the Azure platform. Azure provides a range of options for hosting applications and services, for executing logic, calculation, etc.</a:t>
            </a:r>
          </a:p>
          <a:p>
            <a:endParaRPr lang="en-US" dirty="0"/>
          </a:p>
          <a:p>
            <a:r>
              <a:rPr lang="en-US" b="1" dirty="0"/>
              <a:t>Azure Virtual Machines</a:t>
            </a:r>
          </a:p>
          <a:p>
            <a:r>
              <a:rPr lang="en-US" b="1" dirty="0"/>
              <a:t>Azure Container Instances</a:t>
            </a:r>
          </a:p>
          <a:p>
            <a:r>
              <a:rPr lang="en-US" b="1" dirty="0"/>
              <a:t>Serverless Computing – Azure Functions</a:t>
            </a:r>
          </a:p>
          <a:p>
            <a:r>
              <a:rPr lang="en-US" b="1" dirty="0"/>
              <a:t>Azure Kubernetes Service</a:t>
            </a:r>
          </a:p>
          <a:p>
            <a:r>
              <a:rPr lang="en-US" b="1" dirty="0"/>
              <a:t>Azure Batch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B8185B-A4CC-FD4C-AC28-D8FAFA3C6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Services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76C821-680B-844B-A7BC-ECCBC0A0989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949952">
            <a:off x="9266334" y="2885751"/>
            <a:ext cx="1422400" cy="1422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9301E5-B105-2940-840D-663E852E3B0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85515" y="4475205"/>
            <a:ext cx="1905000" cy="190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2FC68B-3266-0646-B63C-959D6FB107A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2772" y="3903296"/>
            <a:ext cx="1756508" cy="17565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F43C83-F2DD-2446-A113-65367003E87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864129">
            <a:off x="5590073" y="2902657"/>
            <a:ext cx="1756508" cy="145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41501"/>
      </p:ext>
    </p:extLst>
  </p:cSld>
  <p:clrMapOvr>
    <a:masterClrMapping/>
  </p:clrMapOvr>
</p:sld>
</file>

<file path=ppt/theme/theme1.xml><?xml version="1.0" encoding="utf-8"?>
<a:theme xmlns:a="http://schemas.openxmlformats.org/drawingml/2006/main" name="QAC_Powerpoint_Template">
  <a:themeElements>
    <a:clrScheme name="Custom 1">
      <a:dk1>
        <a:srgbClr val="565759"/>
      </a:dk1>
      <a:lt1>
        <a:srgbClr val="FFFFFF"/>
      </a:lt1>
      <a:dk2>
        <a:srgbClr val="0D3D59"/>
      </a:dk2>
      <a:lt2>
        <a:srgbClr val="DADADA"/>
      </a:lt2>
      <a:accent1>
        <a:srgbClr val="0A5188"/>
      </a:accent1>
      <a:accent2>
        <a:srgbClr val="CA1E17"/>
      </a:accent2>
      <a:accent3>
        <a:srgbClr val="18BF2B"/>
      </a:accent3>
      <a:accent4>
        <a:srgbClr val="7713B2"/>
      </a:accent4>
      <a:accent5>
        <a:srgbClr val="008FD0"/>
      </a:accent5>
      <a:accent6>
        <a:srgbClr val="F5871F"/>
      </a:accent6>
      <a:hlink>
        <a:srgbClr val="008FD0"/>
      </a:hlink>
      <a:folHlink>
        <a:srgbClr val="008FD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1600" dirty="0" smtClean="0">
            <a:solidFill>
              <a:schemeClr val="tx1"/>
            </a:solidFill>
            <a:cs typeface="Arial" pitchFamily="34" charset="0"/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>
        <a:ln w="381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rgbClr val="B9CDE5"/>
        </a:solidFill>
      </a:spPr>
      <a:bodyPr wrap="square" rtlCol="0">
        <a:spAutoFit/>
      </a:bodyPr>
      <a:lstStyle>
        <a:defPPr>
          <a:defRPr sz="2000" dirty="0" smtClean="0">
            <a:latin typeface="Courier New" pitchFamily="49" charset="0"/>
            <a:cs typeface="Courier New" pitchFamily="49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QALA Slide Deck Template" id="{77B112E8-EF96-43CB-A690-E23779E59FD6}" vid="{8481B56C-5037-489B-AC44-E4143A60F620}"/>
    </a:ext>
  </a:extLst>
</a:theme>
</file>

<file path=ppt/theme/theme2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F81BD"/>
      </a:dk2>
      <a:lt2>
        <a:srgbClr val="AAAAAA"/>
      </a:lt2>
      <a:accent1>
        <a:srgbClr val="B8CCE4"/>
      </a:accent1>
      <a:accent2>
        <a:srgbClr val="E1FFE1"/>
      </a:accent2>
      <a:accent3>
        <a:srgbClr val="FFFFFF"/>
      </a:accent3>
      <a:accent4>
        <a:srgbClr val="0070C0"/>
      </a:accent4>
      <a:accent5>
        <a:srgbClr val="FFFFD9"/>
      </a:accent5>
      <a:accent6>
        <a:srgbClr val="CCE7CC"/>
      </a:accent6>
      <a:hlink>
        <a:srgbClr val="AAAAAA"/>
      </a:hlink>
      <a:folHlink>
        <a:srgbClr val="00006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QALA Slide Deck Template</Template>
  <TotalTime>298</TotalTime>
  <Words>794</Words>
  <Application>Microsoft Macintosh PowerPoint</Application>
  <PresentationFormat>Widescreen</PresentationFormat>
  <Paragraphs>118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Segoe UI</vt:lpstr>
      <vt:lpstr>QAC_Powerpoint_Template</vt:lpstr>
      <vt:lpstr>Microsoft Azure</vt:lpstr>
      <vt:lpstr>Presentation contents:</vt:lpstr>
      <vt:lpstr>Course objectives</vt:lpstr>
      <vt:lpstr>Activity: What do you think?</vt:lpstr>
      <vt:lpstr>What is Azure?</vt:lpstr>
      <vt:lpstr>What is Azure?</vt:lpstr>
      <vt:lpstr>Microsoft Azure Services</vt:lpstr>
      <vt:lpstr>Microsoft Azure Services </vt:lpstr>
      <vt:lpstr>Compute Services</vt:lpstr>
      <vt:lpstr>Cloud Storage</vt:lpstr>
      <vt:lpstr>Networking</vt:lpstr>
      <vt:lpstr>Databases</vt:lpstr>
      <vt:lpstr>Artificial Intelligence &amp; Big Data</vt:lpstr>
      <vt:lpstr>Internet of Things</vt:lpstr>
      <vt:lpstr>Web   </vt:lpstr>
      <vt:lpstr>Security</vt:lpstr>
      <vt:lpstr>Course Summary</vt:lpstr>
      <vt:lpstr>Thank you for listening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Deck Template and Guide</dc:title>
  <dc:creator>Daniel Smith</dc:creator>
  <cp:lastModifiedBy>Grindrod, Jordan (PG)</cp:lastModifiedBy>
  <cp:revision>55</cp:revision>
  <dcterms:created xsi:type="dcterms:W3CDTF">2019-03-11T14:42:40Z</dcterms:created>
  <dcterms:modified xsi:type="dcterms:W3CDTF">2019-04-16T06:29:23Z</dcterms:modified>
  <cp:category>Chapter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hapter">
    <vt:lpwstr>1</vt:lpwstr>
  </property>
</Properties>
</file>

<file path=docProps/thumbnail.jpeg>
</file>